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23"/>
  </p:notesMasterIdLst>
  <p:sldIdLst>
    <p:sldId id="256" r:id="rId5"/>
    <p:sldId id="258" r:id="rId6"/>
    <p:sldId id="260" r:id="rId7"/>
    <p:sldId id="257" r:id="rId8"/>
    <p:sldId id="321" r:id="rId9"/>
    <p:sldId id="302" r:id="rId10"/>
    <p:sldId id="303" r:id="rId11"/>
    <p:sldId id="304" r:id="rId12"/>
    <p:sldId id="310" r:id="rId13"/>
    <p:sldId id="311" r:id="rId14"/>
    <p:sldId id="313" r:id="rId15"/>
    <p:sldId id="314" r:id="rId16"/>
    <p:sldId id="315" r:id="rId17"/>
    <p:sldId id="316" r:id="rId18"/>
    <p:sldId id="323" r:id="rId19"/>
    <p:sldId id="318" r:id="rId20"/>
    <p:sldId id="319" r:id="rId21"/>
    <p:sldId id="320" r:id="rId22"/>
  </p:sldIdLst>
  <p:sldSz cx="9144000" cy="5143500" type="screen16x9"/>
  <p:notesSz cx="6858000" cy="9144000"/>
  <p:embeddedFontLst>
    <p:embeddedFont>
      <p:font typeface="Abadi" panose="020B0604020104020204" pitchFamily="34" charset="0"/>
      <p:regular r:id="rId24"/>
    </p:embeddedFont>
    <p:embeddedFont>
      <p:font typeface="Prompt Black" panose="020B0502040204020203" pitchFamily="2" charset="-3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Black" panose="02000000000000000000" pitchFamily="2" charset="0"/>
      <p:bold r:id="rId32"/>
      <p:italic r:id="rId33"/>
      <p:boldItalic r:id="rId34"/>
    </p:embeddedFont>
    <p:embeddedFont>
      <p:font typeface="Roboto Slab Black" panose="020B0604020202020204" charset="0"/>
      <p:bold r:id="rId35"/>
    </p:embeddedFont>
    <p:embeddedFont>
      <p:font typeface="Roboto Slab SemiBold" panose="020B0604020202020204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214190-D57D-46C9-B7B0-2AF952035ABA}">
  <a:tblStyle styleId="{2B214190-D57D-46C9-B7B0-2AF952035A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57"/>
    <p:restoredTop sz="94694" autoAdjust="0"/>
  </p:normalViewPr>
  <p:slideViewPr>
    <p:cSldViewPr snapToGrid="0">
      <p:cViewPr varScale="1">
        <p:scale>
          <a:sx n="80" d="100"/>
          <a:sy n="80" d="100"/>
        </p:scale>
        <p:origin x="788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f5f55f87b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f5f55f87b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af5f55f87b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af5f55f87b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f5f55f87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af5f55f87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f5f55f87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af5f55f87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59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f5f55f87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af5f55f87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1309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f5f55f87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af5f55f87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1584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>
            <a:off x="-39900" y="-36125"/>
            <a:ext cx="4686000" cy="37866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5856750" y="-31875"/>
            <a:ext cx="3309900" cy="8886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3878150"/>
            <a:ext cx="8083200" cy="13179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8210550" y="981000"/>
            <a:ext cx="956100" cy="42270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4773375" y="-31875"/>
            <a:ext cx="956100" cy="8796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0000" y="672000"/>
            <a:ext cx="4187400" cy="25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900"/>
              <a:buNone/>
              <a:defRPr sz="4900"/>
            </a:lvl1pPr>
            <a:lvl2pPr lvl="1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750650" y="4351475"/>
            <a:ext cx="4050900" cy="3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123950"/>
            <a:ext cx="7704000" cy="3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/>
          <p:nvPr/>
        </p:nvSpPr>
        <p:spPr>
          <a:xfrm rot="-5400000" flipH="1">
            <a:off x="3824400" y="708150"/>
            <a:ext cx="590400" cy="83916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 rot="10800000">
            <a:off x="-9525" y="537250"/>
            <a:ext cx="685800" cy="380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 rot="-5400000" flipH="1">
            <a:off x="8548875" y="4489500"/>
            <a:ext cx="590400" cy="8289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" name="Google Shape;30;p4"/>
          <p:cNvCxnSpPr/>
          <p:nvPr/>
        </p:nvCxnSpPr>
        <p:spPr>
          <a:xfrm>
            <a:off x="5222700" y="767675"/>
            <a:ext cx="3951000" cy="0"/>
          </a:xfrm>
          <a:prstGeom prst="straightConnector1">
            <a:avLst/>
          </a:prstGeom>
          <a:noFill/>
          <a:ln w="28575" cap="flat" cmpd="sng">
            <a:solidFill>
              <a:srgbClr val="7F7DEB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1942314" y="1981303"/>
            <a:ext cx="24963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 sz="14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hasCustomPrompt="1"/>
          </p:nvPr>
        </p:nvSpPr>
        <p:spPr>
          <a:xfrm>
            <a:off x="713237" y="1374233"/>
            <a:ext cx="1080600" cy="130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Font typeface="Roboto Slab SemiBold"/>
              <a:buNone/>
              <a:defRPr sz="4700">
                <a:latin typeface="Roboto Slab SemiBold"/>
                <a:ea typeface="Roboto Slab SemiBold"/>
                <a:cs typeface="Roboto Slab SemiBold"/>
                <a:sym typeface="Roboto Slab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2"/>
          </p:nvPr>
        </p:nvSpPr>
        <p:spPr>
          <a:xfrm>
            <a:off x="4700138" y="1981303"/>
            <a:ext cx="24927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 sz="14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3" hasCustomPrompt="1"/>
          </p:nvPr>
        </p:nvSpPr>
        <p:spPr>
          <a:xfrm>
            <a:off x="7355399" y="1374233"/>
            <a:ext cx="1080600" cy="130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Font typeface="Roboto Slab SemiBold"/>
              <a:buNone/>
              <a:defRPr sz="4700">
                <a:latin typeface="Roboto Slab SemiBold"/>
                <a:ea typeface="Roboto Slab SemiBold"/>
                <a:cs typeface="Roboto Slab SemiBold"/>
                <a:sym typeface="Roboto Slab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ctrTitle" idx="4"/>
          </p:nvPr>
        </p:nvSpPr>
        <p:spPr>
          <a:xfrm>
            <a:off x="1942314" y="3177537"/>
            <a:ext cx="24963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5"/>
          </p:nvPr>
        </p:nvSpPr>
        <p:spPr>
          <a:xfrm>
            <a:off x="1942314" y="3776190"/>
            <a:ext cx="24963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 sz="14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6" hasCustomPrompt="1"/>
          </p:nvPr>
        </p:nvSpPr>
        <p:spPr>
          <a:xfrm>
            <a:off x="713237" y="3125207"/>
            <a:ext cx="1080600" cy="130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Font typeface="Roboto Slab SemiBold"/>
              <a:buNone/>
              <a:defRPr sz="4700">
                <a:latin typeface="Roboto Slab SemiBold"/>
                <a:ea typeface="Roboto Slab SemiBold"/>
                <a:cs typeface="Roboto Slab SemiBold"/>
                <a:sym typeface="Roboto Slab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ctrTitle" idx="7"/>
          </p:nvPr>
        </p:nvSpPr>
        <p:spPr>
          <a:xfrm>
            <a:off x="4700138" y="3177537"/>
            <a:ext cx="24963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8"/>
          </p:nvPr>
        </p:nvSpPr>
        <p:spPr>
          <a:xfrm>
            <a:off x="4700138" y="3776190"/>
            <a:ext cx="24927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 sz="14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9" hasCustomPrompt="1"/>
          </p:nvPr>
        </p:nvSpPr>
        <p:spPr>
          <a:xfrm>
            <a:off x="7355399" y="3125207"/>
            <a:ext cx="1080600" cy="130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Font typeface="Roboto Slab SemiBold"/>
              <a:buNone/>
              <a:defRPr sz="4700">
                <a:latin typeface="Roboto Slab SemiBold"/>
                <a:ea typeface="Roboto Slab SemiBold"/>
                <a:cs typeface="Roboto Slab SemiBold"/>
                <a:sym typeface="Roboto Slab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13"/>
          </p:nvPr>
        </p:nvSpPr>
        <p:spPr>
          <a:xfrm>
            <a:off x="1942314" y="1478827"/>
            <a:ext cx="2496300" cy="5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ctrTitle" idx="14"/>
          </p:nvPr>
        </p:nvSpPr>
        <p:spPr>
          <a:xfrm>
            <a:off x="4700138" y="1478827"/>
            <a:ext cx="2492700" cy="5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cxnSp>
        <p:nvCxnSpPr>
          <p:cNvPr id="91" name="Google Shape;91;p13"/>
          <p:cNvCxnSpPr/>
          <p:nvPr/>
        </p:nvCxnSpPr>
        <p:spPr>
          <a:xfrm>
            <a:off x="-48000" y="720000"/>
            <a:ext cx="9252300" cy="0"/>
          </a:xfrm>
          <a:prstGeom prst="straightConnector1">
            <a:avLst/>
          </a:prstGeom>
          <a:noFill/>
          <a:ln w="28575" cap="flat" cmpd="sng">
            <a:solidFill>
              <a:srgbClr val="7F7DEB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2" name="Google Shape;92;p13"/>
          <p:cNvSpPr txBox="1">
            <a:spLocks noGrp="1"/>
          </p:cNvSpPr>
          <p:nvPr>
            <p:ph type="title" idx="15"/>
          </p:nvPr>
        </p:nvSpPr>
        <p:spPr>
          <a:xfrm>
            <a:off x="2933700" y="539500"/>
            <a:ext cx="3276600" cy="375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Black"/>
              <a:buNone/>
              <a:defRPr sz="3000">
                <a:solidFill>
                  <a:schemeClr val="dk1"/>
                </a:solidFill>
                <a:highlight>
                  <a:srgbClr val="FFFFFF"/>
                </a:highlight>
                <a:latin typeface="Roboto Slab Black"/>
                <a:ea typeface="Roboto Slab Black"/>
                <a:cs typeface="Roboto Slab Black"/>
                <a:sym typeface="Roboto Slab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s">
  <p:cSld name="CUSTOM_3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title"/>
          </p:nvPr>
        </p:nvSpPr>
        <p:spPr>
          <a:xfrm>
            <a:off x="794508" y="1792206"/>
            <a:ext cx="23208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1"/>
          </p:nvPr>
        </p:nvSpPr>
        <p:spPr>
          <a:xfrm>
            <a:off x="859758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title" idx="2"/>
          </p:nvPr>
        </p:nvSpPr>
        <p:spPr>
          <a:xfrm>
            <a:off x="6031107" y="1792200"/>
            <a:ext cx="23208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subTitle" idx="3"/>
          </p:nvPr>
        </p:nvSpPr>
        <p:spPr>
          <a:xfrm>
            <a:off x="6096357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title" idx="4"/>
          </p:nvPr>
        </p:nvSpPr>
        <p:spPr>
          <a:xfrm>
            <a:off x="3412645" y="1792217"/>
            <a:ext cx="23208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subTitle" idx="5"/>
          </p:nvPr>
        </p:nvSpPr>
        <p:spPr>
          <a:xfrm>
            <a:off x="3477895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title" idx="6"/>
          </p:nvPr>
        </p:nvSpPr>
        <p:spPr>
          <a:xfrm>
            <a:off x="2384325" y="539500"/>
            <a:ext cx="4244700" cy="375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Black"/>
              <a:buNone/>
              <a:defRPr sz="3000">
                <a:solidFill>
                  <a:schemeClr val="dk1"/>
                </a:solidFill>
                <a:highlight>
                  <a:srgbClr val="FFFFFF"/>
                </a:highlight>
                <a:latin typeface="Roboto Slab Black"/>
                <a:ea typeface="Roboto Slab Black"/>
                <a:cs typeface="Roboto Slab Black"/>
                <a:sym typeface="Roboto Slab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/>
          <p:nvPr/>
        </p:nvSpPr>
        <p:spPr>
          <a:xfrm rot="10800000">
            <a:off x="-9525" y="537250"/>
            <a:ext cx="685800" cy="380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6"/>
          <p:cNvSpPr/>
          <p:nvPr/>
        </p:nvSpPr>
        <p:spPr>
          <a:xfrm rot="10800000">
            <a:off x="8467725" y="537250"/>
            <a:ext cx="685800" cy="380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9" name="Google Shape;139;p16"/>
          <p:cNvCxnSpPr/>
          <p:nvPr/>
        </p:nvCxnSpPr>
        <p:spPr>
          <a:xfrm rot="10800000" flipH="1">
            <a:off x="733650" y="712750"/>
            <a:ext cx="7676700" cy="29400"/>
          </a:xfrm>
          <a:prstGeom prst="straightConnector1">
            <a:avLst/>
          </a:prstGeom>
          <a:noFill/>
          <a:ln w="28575" cap="flat" cmpd="sng">
            <a:solidFill>
              <a:srgbClr val="7F7DEB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">
    <p:bg>
      <p:bgPr>
        <a:solidFill>
          <a:schemeClr val="lt2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6">
    <p:bg>
      <p:bgPr>
        <a:solidFill>
          <a:schemeClr val="lt2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/>
          <p:nvPr/>
        </p:nvSpPr>
        <p:spPr>
          <a:xfrm rot="5400000">
            <a:off x="4316350" y="255750"/>
            <a:ext cx="533400" cy="92802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5" name="Google Shape;195;p25"/>
          <p:cNvCxnSpPr/>
          <p:nvPr/>
        </p:nvCxnSpPr>
        <p:spPr>
          <a:xfrm>
            <a:off x="744350" y="4895850"/>
            <a:ext cx="76851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33400"/>
            <a:ext cx="77112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 Black"/>
              <a:buNone/>
              <a:defRPr sz="2800">
                <a:solidFill>
                  <a:schemeClr val="dk1"/>
                </a:solidFill>
                <a:latin typeface="Roboto Slab Black"/>
                <a:ea typeface="Roboto Slab Black"/>
                <a:cs typeface="Roboto Slab Black"/>
                <a:sym typeface="Roboto Slab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112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2" r:id="rId5"/>
    <p:sldLayoutId id="2147483670" r:id="rId6"/>
    <p:sldLayoutId id="214748367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slide" Target="slide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slide" Target="slide4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slide" Target="slid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slide" Target="slide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4" Type="http://schemas.openxmlformats.org/officeDocument/2006/relationships/slide" Target="slide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slide" Target="slide8.xml"/><Relationship Id="rId5" Type="http://schemas.openxmlformats.org/officeDocument/2006/relationships/image" Target="../media/image24.png"/><Relationship Id="rId4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1.xml"/><Relationship Id="rId5" Type="http://schemas.openxmlformats.org/officeDocument/2006/relationships/slide" Target="slide7.xml"/><Relationship Id="rId4" Type="http://schemas.openxmlformats.org/officeDocument/2006/relationships/slide" Target="slide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3.xml"/><Relationship Id="rId4" Type="http://schemas.openxmlformats.org/officeDocument/2006/relationships/slide" Target="slide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slide" Target="slide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slide" Target="slide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slide" Target="slide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>
            <a:alpha val="0"/>
          </a:srgbClr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8"/>
          <p:cNvPicPr preferRelativeResize="0"/>
          <p:nvPr/>
        </p:nvPicPr>
        <p:blipFill rotWithShape="1">
          <a:blip r:embed="rId3">
            <a:alphaModFix/>
          </a:blip>
          <a:srcRect l="23718" t="9445" r="17208" b="16067"/>
          <a:stretch/>
        </p:blipFill>
        <p:spPr>
          <a:xfrm>
            <a:off x="4773375" y="981000"/>
            <a:ext cx="3291843" cy="2769478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8"/>
          <p:cNvSpPr txBox="1">
            <a:spLocks noGrp="1"/>
          </p:cNvSpPr>
          <p:nvPr>
            <p:ph type="ctrTitle"/>
          </p:nvPr>
        </p:nvSpPr>
        <p:spPr>
          <a:xfrm>
            <a:off x="720000" y="672000"/>
            <a:ext cx="4187400" cy="25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dk1"/>
                </a:solidFill>
                <a:latin typeface="Roboto Slab Black"/>
                <a:ea typeface="Roboto Slab Black"/>
                <a:cs typeface="Roboto Slab Black"/>
                <a:sym typeface="Roboto Slab Black"/>
              </a:rPr>
              <a:t>Market Research Report for </a:t>
            </a:r>
            <a:br>
              <a:rPr lang="en" sz="4400" dirty="0"/>
            </a:br>
            <a:r>
              <a:rPr lang="en" sz="4400" dirty="0"/>
              <a:t>Skin Cancer Treatment APP</a:t>
            </a:r>
            <a:endParaRPr sz="4400" dirty="0">
              <a:solidFill>
                <a:schemeClr val="dk1"/>
              </a:solidFill>
              <a:latin typeface="Roboto Slab Black"/>
              <a:ea typeface="Roboto Slab Black"/>
              <a:cs typeface="Roboto Slab Black"/>
              <a:sym typeface="Roboto Slab Black"/>
            </a:endParaRPr>
          </a:p>
        </p:txBody>
      </p:sp>
      <p:cxnSp>
        <p:nvCxnSpPr>
          <p:cNvPr id="208" name="Google Shape;208;p28"/>
          <p:cNvCxnSpPr/>
          <p:nvPr/>
        </p:nvCxnSpPr>
        <p:spPr>
          <a:xfrm>
            <a:off x="6058575" y="428400"/>
            <a:ext cx="40815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28"/>
          <p:cNvGrpSpPr/>
          <p:nvPr/>
        </p:nvGrpSpPr>
        <p:grpSpPr>
          <a:xfrm>
            <a:off x="5110142" y="244768"/>
            <a:ext cx="367261" cy="367261"/>
            <a:chOff x="-65145700" y="3727425"/>
            <a:chExt cx="317425" cy="317425"/>
          </a:xfrm>
        </p:grpSpPr>
        <p:sp>
          <p:nvSpPr>
            <p:cNvPr id="211" name="Google Shape;211;p28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F903F649-BB65-1117-A3A0-ECB5DE42F237}"/>
              </a:ext>
            </a:extLst>
          </p:cNvPr>
          <p:cNvSpPr txBox="1"/>
          <p:nvPr/>
        </p:nvSpPr>
        <p:spPr>
          <a:xfrm>
            <a:off x="720000" y="3871914"/>
            <a:ext cx="175173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Philip Mortimer</a:t>
            </a: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Geunyeong</a:t>
            </a:r>
            <a:r>
              <a:rPr kumimoji="1" lang="en-US" altLang="zh-CN" dirty="0">
                <a:solidFill>
                  <a:schemeClr val="bg1"/>
                </a:solidFill>
              </a:rPr>
              <a:t> Kim</a:t>
            </a: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Haokun</a:t>
            </a:r>
            <a:r>
              <a:rPr kumimoji="1" lang="en-US" altLang="zh-CN" dirty="0">
                <a:solidFill>
                  <a:schemeClr val="bg1"/>
                </a:solidFill>
              </a:rPr>
              <a:t> Sun</a:t>
            </a: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Zhiyuan</a:t>
            </a:r>
            <a:r>
              <a:rPr kumimoji="1" lang="en-US" altLang="zh-CN" dirty="0">
                <a:solidFill>
                  <a:schemeClr val="bg1"/>
                </a:solidFill>
              </a:rPr>
              <a:t> Pang</a:t>
            </a: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Boyun</a:t>
            </a:r>
            <a:r>
              <a:rPr kumimoji="1" lang="en-US" altLang="zh-CN" dirty="0">
                <a:solidFill>
                  <a:schemeClr val="bg1"/>
                </a:solidFill>
              </a:rPr>
              <a:t> Liu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14812" y="488886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SkinVision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2C65F897-A19C-4370-A0EC-47F721F28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7889" y="196880"/>
            <a:ext cx="1991763" cy="10456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45F9852-CC88-B8C7-DDE4-BD7EE3F3E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5479" y="950551"/>
            <a:ext cx="1892175" cy="3827675"/>
          </a:xfrm>
          <a:prstGeom prst="rect">
            <a:avLst/>
          </a:prstGeom>
        </p:spPr>
      </p:pic>
      <p:pic>
        <p:nvPicPr>
          <p:cNvPr id="7" name="RPReplay_Final1665864179.MP4">
            <a:hlinkClick r:id="" action="ppaction://media"/>
            <a:extLst>
              <a:ext uri="{FF2B5EF4-FFF2-40B4-BE49-F238E27FC236}">
                <a16:creationId xmlns:a16="http://schemas.microsoft.com/office/drawing/2014/main" id="{38BEB2BB-BAAF-74EE-E940-C3A8945639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26348" y="950550"/>
            <a:ext cx="1991763" cy="382767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F9523C7-B553-948F-19BD-651F9F5B13D2}"/>
              </a:ext>
            </a:extLst>
          </p:cNvPr>
          <p:cNvSpPr txBox="1"/>
          <p:nvPr/>
        </p:nvSpPr>
        <p:spPr>
          <a:xfrm>
            <a:off x="8003264" y="4381878"/>
            <a:ext cx="923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7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792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14812" y="488886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SkinVision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2C65F897-A19C-4370-A0EC-47F721F28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7889" y="196880"/>
            <a:ext cx="1991763" cy="1045675"/>
          </a:xfrm>
          <a:prstGeom prst="rect">
            <a:avLst/>
          </a:prstGeom>
        </p:spPr>
      </p:pic>
      <p:pic>
        <p:nvPicPr>
          <p:cNvPr id="6" name="RPReplay_Final1665861040.MP4">
            <a:hlinkClick r:id="" action="ppaction://media"/>
            <a:extLst>
              <a:ext uri="{FF2B5EF4-FFF2-40B4-BE49-F238E27FC236}">
                <a16:creationId xmlns:a16="http://schemas.microsoft.com/office/drawing/2014/main" id="{A5ABF9A2-9F3C-9103-700D-8DBFAAB80E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59652" y="719717"/>
            <a:ext cx="1991764" cy="430507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F547F43-8E95-BA62-635B-A35B9395D7D8}"/>
              </a:ext>
            </a:extLst>
          </p:cNvPr>
          <p:cNvSpPr txBox="1"/>
          <p:nvPr/>
        </p:nvSpPr>
        <p:spPr>
          <a:xfrm>
            <a:off x="7731660" y="4209861"/>
            <a:ext cx="1312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6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127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14812" y="488886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Skin.AI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4" name="图片 3" descr="图形用户界面, 文本&#10;&#10;描述已自动生成">
            <a:extLst>
              <a:ext uri="{FF2B5EF4-FFF2-40B4-BE49-F238E27FC236}">
                <a16:creationId xmlns:a16="http://schemas.microsoft.com/office/drawing/2014/main" id="{994EBA7A-3874-8D37-E367-5789831C2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685" y="950551"/>
            <a:ext cx="1857848" cy="4019550"/>
          </a:xfrm>
          <a:prstGeom prst="rect">
            <a:avLst/>
          </a:prstGeom>
        </p:spPr>
      </p:pic>
      <p:pic>
        <p:nvPicPr>
          <p:cNvPr id="5" name="图片 4" descr="图形用户界面, 文本, 电子邮件&#10;&#10;描述已自动生成">
            <a:extLst>
              <a:ext uri="{FF2B5EF4-FFF2-40B4-BE49-F238E27FC236}">
                <a16:creationId xmlns:a16="http://schemas.microsoft.com/office/drawing/2014/main" id="{1B0C0CBC-5037-DA89-E9F4-D0F2B3B08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466" y="861399"/>
            <a:ext cx="1857848" cy="401955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0AEA9BB-D347-119A-4D48-91AD00E56131}"/>
              </a:ext>
            </a:extLst>
          </p:cNvPr>
          <p:cNvSpPr txBox="1"/>
          <p:nvPr/>
        </p:nvSpPr>
        <p:spPr>
          <a:xfrm>
            <a:off x="7514376" y="3902043"/>
            <a:ext cx="1756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4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123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14812" y="488886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Skin.AI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6" name="图片 5" descr="图形用户界面, 应用程序, 聊天或短信&#10;&#10;描述已自动生成">
            <a:extLst>
              <a:ext uri="{FF2B5EF4-FFF2-40B4-BE49-F238E27FC236}">
                <a16:creationId xmlns:a16="http://schemas.microsoft.com/office/drawing/2014/main" id="{E99C33EC-3B0B-05BB-C08B-A2202B770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276" y="488886"/>
            <a:ext cx="2094018" cy="453051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7F5E1E9-E9CA-E753-40F3-17FFA4DD40EC}"/>
              </a:ext>
            </a:extLst>
          </p:cNvPr>
          <p:cNvSpPr txBox="1"/>
          <p:nvPr/>
        </p:nvSpPr>
        <p:spPr>
          <a:xfrm>
            <a:off x="6409853" y="3766241"/>
            <a:ext cx="2643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3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1102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05759" y="497939"/>
            <a:ext cx="34674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scanoma</a:t>
            </a:r>
            <a:r>
              <a:rPr kumimoji="1" lang="en-US" altLang="zh-CN" sz="2400" dirty="0"/>
              <a:t>-mole check </a:t>
            </a:r>
            <a:endParaRPr kumimoji="1" lang="zh-CN" altLang="en-US" sz="2400" dirty="0"/>
          </a:p>
        </p:txBody>
      </p:sp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DF474E9A-FD5D-6178-76E9-1485A46F4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815" y="497939"/>
            <a:ext cx="2298700" cy="546100"/>
          </a:xfrm>
          <a:prstGeom prst="rect">
            <a:avLst/>
          </a:prstGeom>
        </p:spPr>
      </p:pic>
      <p:pic>
        <p:nvPicPr>
          <p:cNvPr id="6" name="图片 5" descr="图表, 气泡图&#10;&#10;描述已自动生成">
            <a:extLst>
              <a:ext uri="{FF2B5EF4-FFF2-40B4-BE49-F238E27FC236}">
                <a16:creationId xmlns:a16="http://schemas.microsoft.com/office/drawing/2014/main" id="{A4166C99-76A7-54A8-DB0A-302E3F011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61" y="1044039"/>
            <a:ext cx="1738704" cy="3885068"/>
          </a:xfrm>
          <a:prstGeom prst="rect">
            <a:avLst/>
          </a:prstGeom>
        </p:spPr>
      </p:pic>
      <p:pic>
        <p:nvPicPr>
          <p:cNvPr id="8" name="图片 7" descr="文本&#10;&#10;描述已自动生成">
            <a:extLst>
              <a:ext uri="{FF2B5EF4-FFF2-40B4-BE49-F238E27FC236}">
                <a16:creationId xmlns:a16="http://schemas.microsoft.com/office/drawing/2014/main" id="{C78095AD-EB16-9FE3-DF43-500F4D94EC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565" y="1044039"/>
            <a:ext cx="1894783" cy="4099461"/>
          </a:xfrm>
          <a:prstGeom prst="rect">
            <a:avLst/>
          </a:prstGeom>
        </p:spPr>
      </p:pic>
      <p:pic>
        <p:nvPicPr>
          <p:cNvPr id="10" name="图片 9" descr="文本&#10;&#10;描述已自动生成">
            <a:extLst>
              <a:ext uri="{FF2B5EF4-FFF2-40B4-BE49-F238E27FC236}">
                <a16:creationId xmlns:a16="http://schemas.microsoft.com/office/drawing/2014/main" id="{4F2DF751-899D-A8F5-1971-43373F9F9D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7714" y="1044038"/>
            <a:ext cx="1894784" cy="4099462"/>
          </a:xfrm>
          <a:prstGeom prst="rect">
            <a:avLst/>
          </a:prstGeom>
        </p:spPr>
      </p:pic>
      <p:pic>
        <p:nvPicPr>
          <p:cNvPr id="12" name="图片 11" descr="文本, 信件&#10;&#10;描述已自动生成">
            <a:extLst>
              <a:ext uri="{FF2B5EF4-FFF2-40B4-BE49-F238E27FC236}">
                <a16:creationId xmlns:a16="http://schemas.microsoft.com/office/drawing/2014/main" id="{AF2B4006-2E92-A753-C945-C4ADFB7ED2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0864" y="1044038"/>
            <a:ext cx="1894784" cy="4099463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31173BE-EB18-A5A8-4D8C-E1C1916E3BAC}"/>
              </a:ext>
            </a:extLst>
          </p:cNvPr>
          <p:cNvSpPr txBox="1"/>
          <p:nvPr/>
        </p:nvSpPr>
        <p:spPr>
          <a:xfrm>
            <a:off x="7251826" y="172016"/>
            <a:ext cx="16938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7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3085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81A670-C570-432C-E514-4418B7F05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02470"/>
            <a:ext cx="7704000" cy="375900"/>
          </a:xfrm>
        </p:spPr>
        <p:txBody>
          <a:bodyPr/>
          <a:lstStyle/>
          <a:p>
            <a:r>
              <a:rPr lang="en-US" altLang="ko-KR" dirty="0"/>
              <a:t>3.scanoma-mole check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6AC899-C9C7-0E16-84C6-2836E79773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478370"/>
            <a:ext cx="2460229" cy="496421"/>
          </a:xfrm>
        </p:spPr>
        <p:txBody>
          <a:bodyPr/>
          <a:lstStyle/>
          <a:p>
            <a:r>
              <a:rPr lang="en-GB" altLang="ko-KR" b="0" i="0" dirty="0">
                <a:solidFill>
                  <a:srgbClr val="202124"/>
                </a:solidFill>
                <a:effectLst/>
                <a:latin typeface="Abadi" panose="020B0604020104020204" pitchFamily="34" charset="0"/>
              </a:rPr>
              <a:t>predictable outcomes</a:t>
            </a:r>
            <a:endParaRPr lang="ko-KR" altLang="en-US" dirty="0">
              <a:latin typeface="Abadi" panose="020B0604020104020204" pitchFamily="34" charset="0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312980E3-8E09-3D5A-3AF1-FA10FD3D2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8936"/>
            <a:ext cx="2041724" cy="4194564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D5A9788-180E-4E90-6D15-145B095A5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724" y="949502"/>
            <a:ext cx="2041724" cy="4193998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402700EB-69E7-E62D-37F1-5ADAF4FDA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262" y="948936"/>
            <a:ext cx="2041724" cy="4193998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8B47FA7D-56E2-A4A4-959F-724DFB0EBB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8800" y="975357"/>
            <a:ext cx="2058021" cy="416814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5F0978E-5D45-7B8F-5FD4-B08AA5AE20B5}"/>
              </a:ext>
            </a:extLst>
          </p:cNvPr>
          <p:cNvSpPr txBox="1"/>
          <p:nvPr/>
        </p:nvSpPr>
        <p:spPr>
          <a:xfrm>
            <a:off x="5726624" y="190433"/>
            <a:ext cx="1185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6" action="ppaction://hlinksldjump"/>
              </a:rPr>
              <a:t>return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4150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1032095" y="470779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Miiskin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3" name="图片 2" descr="图片包含 图形用户界面&#10;&#10;描述已自动生成">
            <a:extLst>
              <a:ext uri="{FF2B5EF4-FFF2-40B4-BE49-F238E27FC236}">
                <a16:creationId xmlns:a16="http://schemas.microsoft.com/office/drawing/2014/main" id="{6BBBFEB4-CA13-39D8-F491-443AE7339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851" y="72469"/>
            <a:ext cx="1270017" cy="1270017"/>
          </a:xfrm>
          <a:prstGeom prst="rect">
            <a:avLst/>
          </a:prstGeom>
        </p:spPr>
      </p:pic>
      <p:pic>
        <p:nvPicPr>
          <p:cNvPr id="5" name="图片 4" descr="图片包含 表格&#10;&#10;描述已自动生成">
            <a:extLst>
              <a:ext uri="{FF2B5EF4-FFF2-40B4-BE49-F238E27FC236}">
                <a16:creationId xmlns:a16="http://schemas.microsoft.com/office/drawing/2014/main" id="{F8FB4BDE-F313-45E5-9E80-28A1C5815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614" y="572941"/>
            <a:ext cx="2061992" cy="446122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E783D40-643D-F1CB-A825-051C86DD0586}"/>
              </a:ext>
            </a:extLst>
          </p:cNvPr>
          <p:cNvSpPr txBox="1"/>
          <p:nvPr/>
        </p:nvSpPr>
        <p:spPr>
          <a:xfrm>
            <a:off x="896292" y="4364944"/>
            <a:ext cx="2634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4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9000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1032095" y="470779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Miiskin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3" name="图片 2" descr="图片包含 图形用户界面&#10;&#10;描述已自动生成">
            <a:extLst>
              <a:ext uri="{FF2B5EF4-FFF2-40B4-BE49-F238E27FC236}">
                <a16:creationId xmlns:a16="http://schemas.microsoft.com/office/drawing/2014/main" id="{6BBBFEB4-CA13-39D8-F491-443AE7339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851" y="72469"/>
            <a:ext cx="1270017" cy="1270017"/>
          </a:xfrm>
          <a:prstGeom prst="rect">
            <a:avLst/>
          </a:prstGeom>
        </p:spPr>
      </p:pic>
      <p:pic>
        <p:nvPicPr>
          <p:cNvPr id="4" name="RPReplay_Final1665861736.MP4">
            <a:hlinkClick r:id="" action="ppaction://media"/>
            <a:extLst>
              <a:ext uri="{FF2B5EF4-FFF2-40B4-BE49-F238E27FC236}">
                <a16:creationId xmlns:a16="http://schemas.microsoft.com/office/drawing/2014/main" id="{05DD86E5-5C9E-213B-6DFC-7D8FFEE03F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78170" y="327874"/>
            <a:ext cx="2076278" cy="448775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85A463B-0DFF-DCE8-3908-DA4820505AE7}"/>
              </a:ext>
            </a:extLst>
          </p:cNvPr>
          <p:cNvSpPr txBox="1"/>
          <p:nvPr/>
        </p:nvSpPr>
        <p:spPr>
          <a:xfrm>
            <a:off x="896294" y="4402291"/>
            <a:ext cx="2027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6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374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E2D2969-CF7B-E99E-B9C8-4CAFFF5A17E6}"/>
              </a:ext>
            </a:extLst>
          </p:cNvPr>
          <p:cNvSpPr txBox="1"/>
          <p:nvPr/>
        </p:nvSpPr>
        <p:spPr>
          <a:xfrm>
            <a:off x="1747318" y="2156251"/>
            <a:ext cx="6663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/>
              <a:t>Thanks for watching!</a:t>
            </a:r>
            <a:endParaRPr kumimoji="1"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582833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0"/>
          <p:cNvSpPr/>
          <p:nvPr/>
        </p:nvSpPr>
        <p:spPr>
          <a:xfrm rot="5400000">
            <a:off x="804100" y="1078775"/>
            <a:ext cx="2295000" cy="24864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0"/>
          <p:cNvSpPr/>
          <p:nvPr/>
        </p:nvSpPr>
        <p:spPr>
          <a:xfrm rot="5400000">
            <a:off x="3422238" y="1078775"/>
            <a:ext cx="2295000" cy="24864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0"/>
          <p:cNvSpPr/>
          <p:nvPr/>
        </p:nvSpPr>
        <p:spPr>
          <a:xfrm rot="5400000">
            <a:off x="6040700" y="1078775"/>
            <a:ext cx="2295000" cy="24864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6" name="Google Shape;226;p30"/>
          <p:cNvSpPr txBox="1">
            <a:spLocks noGrp="1"/>
          </p:cNvSpPr>
          <p:nvPr>
            <p:ph type="title" idx="6"/>
          </p:nvPr>
        </p:nvSpPr>
        <p:spPr>
          <a:xfrm>
            <a:off x="2384325" y="539500"/>
            <a:ext cx="42447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objectives</a:t>
            </a:r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794508" y="1792206"/>
            <a:ext cx="23208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Other APP</a:t>
            </a:r>
            <a:endParaRPr dirty="0">
              <a:solidFill>
                <a:srgbClr val="7F7DEB"/>
              </a:solidFill>
            </a:endParaRPr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1"/>
          </p:nvPr>
        </p:nvSpPr>
        <p:spPr>
          <a:xfrm>
            <a:off x="859758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Demonstrate some apps and tell the client our thoughts based on last year’s product</a:t>
            </a:r>
            <a:endParaRPr dirty="0"/>
          </a:p>
        </p:txBody>
      </p:sp>
      <p:sp>
        <p:nvSpPr>
          <p:cNvPr id="229" name="Google Shape;229;p30"/>
          <p:cNvSpPr txBox="1">
            <a:spLocks noGrp="1"/>
          </p:cNvSpPr>
          <p:nvPr>
            <p:ph type="title" idx="2"/>
          </p:nvPr>
        </p:nvSpPr>
        <p:spPr>
          <a:xfrm>
            <a:off x="6031107" y="1792200"/>
            <a:ext cx="23208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F7DEB"/>
                </a:solidFill>
              </a:rPr>
              <a:t>Contract </a:t>
            </a:r>
            <a:endParaRPr dirty="0">
              <a:solidFill>
                <a:srgbClr val="7F7DEB"/>
              </a:solidFill>
            </a:endParaRPr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3"/>
          </p:nvPr>
        </p:nvSpPr>
        <p:spPr>
          <a:xfrm>
            <a:off x="6096357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Hopefully we can sign the contract that reach client’s agreement</a:t>
            </a:r>
            <a:endParaRPr dirty="0"/>
          </a:p>
        </p:txBody>
      </p:sp>
      <p:sp>
        <p:nvSpPr>
          <p:cNvPr id="231" name="Google Shape;231;p30"/>
          <p:cNvSpPr txBox="1">
            <a:spLocks noGrp="1"/>
          </p:cNvSpPr>
          <p:nvPr>
            <p:ph type="title" idx="4"/>
          </p:nvPr>
        </p:nvSpPr>
        <p:spPr>
          <a:xfrm>
            <a:off x="3423459" y="1724244"/>
            <a:ext cx="2320800" cy="4963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F7DEB"/>
                </a:solidFill>
              </a:rPr>
              <a:t>Requirements</a:t>
            </a:r>
            <a:endParaRPr dirty="0">
              <a:solidFill>
                <a:srgbClr val="7F7DEB"/>
              </a:solidFill>
            </a:endParaRPr>
          </a:p>
        </p:txBody>
      </p:sp>
      <p:sp>
        <p:nvSpPr>
          <p:cNvPr id="232" name="Google Shape;232;p30"/>
          <p:cNvSpPr txBox="1">
            <a:spLocks noGrp="1"/>
          </p:cNvSpPr>
          <p:nvPr>
            <p:ph type="subTitle" idx="5"/>
          </p:nvPr>
        </p:nvSpPr>
        <p:spPr>
          <a:xfrm>
            <a:off x="3477895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After the demonstration of some apps on the market, hope to get some requirements from client </a:t>
            </a:r>
            <a:endParaRPr dirty="0"/>
          </a:p>
        </p:txBody>
      </p:sp>
      <p:sp>
        <p:nvSpPr>
          <p:cNvPr id="233" name="Google Shape;233;p30"/>
          <p:cNvSpPr/>
          <p:nvPr/>
        </p:nvSpPr>
        <p:spPr>
          <a:xfrm rot="5400000" flipH="1">
            <a:off x="1429904" y="2871775"/>
            <a:ext cx="1043400" cy="2486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0"/>
          <p:cNvSpPr/>
          <p:nvPr/>
        </p:nvSpPr>
        <p:spPr>
          <a:xfrm rot="5400000" flipH="1">
            <a:off x="4062159" y="2877158"/>
            <a:ext cx="1043400" cy="2486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5" name="Google Shape;235;p30"/>
          <p:cNvSpPr/>
          <p:nvPr/>
        </p:nvSpPr>
        <p:spPr>
          <a:xfrm rot="5400000" flipH="1">
            <a:off x="6666203" y="2871775"/>
            <a:ext cx="1043400" cy="2486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30"/>
          <p:cNvGrpSpPr/>
          <p:nvPr/>
        </p:nvGrpSpPr>
        <p:grpSpPr>
          <a:xfrm>
            <a:off x="6895199" y="3823761"/>
            <a:ext cx="585407" cy="576881"/>
            <a:chOff x="-5254775" y="3631325"/>
            <a:chExt cx="296950" cy="292625"/>
          </a:xfrm>
        </p:grpSpPr>
        <p:sp>
          <p:nvSpPr>
            <p:cNvPr id="237" name="Google Shape;237;p30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" name="Google Shape;238;p30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9" name="Google Shape;239;p30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0" name="Google Shape;240;p30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1" name="Google Shape;241;p30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2" name="Google Shape;242;p30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3" name="Google Shape;243;p30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44" name="Google Shape;244;p30"/>
          <p:cNvGrpSpPr/>
          <p:nvPr/>
        </p:nvGrpSpPr>
        <p:grpSpPr>
          <a:xfrm>
            <a:off x="1653474" y="3801222"/>
            <a:ext cx="542605" cy="540015"/>
            <a:chOff x="-62151950" y="4111775"/>
            <a:chExt cx="318225" cy="316650"/>
          </a:xfrm>
        </p:grpSpPr>
        <p:sp>
          <p:nvSpPr>
            <p:cNvPr id="245" name="Google Shape;245;p30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-62151929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9" name="Google Shape;249;p30"/>
          <p:cNvSpPr/>
          <p:nvPr/>
        </p:nvSpPr>
        <p:spPr>
          <a:xfrm>
            <a:off x="4317475" y="3850360"/>
            <a:ext cx="532768" cy="539995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"/>
          <p:cNvSpPr/>
          <p:nvPr/>
        </p:nvSpPr>
        <p:spPr>
          <a:xfrm rot="5400000">
            <a:off x="5114088" y="2474227"/>
            <a:ext cx="1650600" cy="26181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2"/>
          <p:cNvSpPr/>
          <p:nvPr/>
        </p:nvSpPr>
        <p:spPr>
          <a:xfrm rot="5400000">
            <a:off x="5119338" y="702625"/>
            <a:ext cx="1640100" cy="26181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2"/>
          <p:cNvSpPr/>
          <p:nvPr/>
        </p:nvSpPr>
        <p:spPr>
          <a:xfrm rot="5400000">
            <a:off x="2378713" y="2474227"/>
            <a:ext cx="1650600" cy="26181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2"/>
          <p:cNvSpPr/>
          <p:nvPr/>
        </p:nvSpPr>
        <p:spPr>
          <a:xfrm rot="5400000">
            <a:off x="2383963" y="702625"/>
            <a:ext cx="1640100" cy="26181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2"/>
          <p:cNvSpPr/>
          <p:nvPr/>
        </p:nvSpPr>
        <p:spPr>
          <a:xfrm rot="5400000">
            <a:off x="7459613" y="2864077"/>
            <a:ext cx="1650600" cy="1838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2"/>
          <p:cNvSpPr/>
          <p:nvPr/>
        </p:nvSpPr>
        <p:spPr>
          <a:xfrm rot="5400000">
            <a:off x="7464863" y="1092475"/>
            <a:ext cx="1640100" cy="1838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2"/>
          <p:cNvSpPr/>
          <p:nvPr/>
        </p:nvSpPr>
        <p:spPr>
          <a:xfrm rot="-5400000">
            <a:off x="28238" y="1103275"/>
            <a:ext cx="1661100" cy="18378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2"/>
          <p:cNvSpPr/>
          <p:nvPr/>
        </p:nvSpPr>
        <p:spPr>
          <a:xfrm rot="-5400000">
            <a:off x="33488" y="2864375"/>
            <a:ext cx="1650600" cy="18378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2"/>
          <p:cNvSpPr txBox="1">
            <a:spLocks noGrp="1"/>
          </p:cNvSpPr>
          <p:nvPr>
            <p:ph type="subTitle" idx="1"/>
          </p:nvPr>
        </p:nvSpPr>
        <p:spPr>
          <a:xfrm>
            <a:off x="1942314" y="1981303"/>
            <a:ext cx="24963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Has 945 ratings, 4.5 out of 5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71" name="Google Shape;271;p32"/>
          <p:cNvSpPr txBox="1">
            <a:spLocks noGrp="1"/>
          </p:cNvSpPr>
          <p:nvPr>
            <p:ph type="title"/>
          </p:nvPr>
        </p:nvSpPr>
        <p:spPr>
          <a:xfrm>
            <a:off x="713237" y="1374233"/>
            <a:ext cx="1080600" cy="13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2" name="Google Shape;272;p32"/>
          <p:cNvSpPr txBox="1">
            <a:spLocks noGrp="1"/>
          </p:cNvSpPr>
          <p:nvPr>
            <p:ph type="subTitle" idx="2"/>
          </p:nvPr>
        </p:nvSpPr>
        <p:spPr>
          <a:xfrm>
            <a:off x="4700138" y="1981303"/>
            <a:ext cx="24927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Has 178 ratings, 4.5 out of 5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73" name="Google Shape;273;p32"/>
          <p:cNvSpPr txBox="1">
            <a:spLocks noGrp="1"/>
          </p:cNvSpPr>
          <p:nvPr>
            <p:ph type="title" idx="3"/>
          </p:nvPr>
        </p:nvSpPr>
        <p:spPr>
          <a:xfrm>
            <a:off x="7355399" y="1374233"/>
            <a:ext cx="1080600" cy="13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74" name="Google Shape;274;p32"/>
          <p:cNvSpPr txBox="1">
            <a:spLocks noGrp="1"/>
          </p:cNvSpPr>
          <p:nvPr>
            <p:ph type="ctrTitle" idx="4"/>
          </p:nvPr>
        </p:nvSpPr>
        <p:spPr>
          <a:xfrm>
            <a:off x="1942314" y="3177537"/>
            <a:ext cx="24963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Skin.AI</a:t>
            </a:r>
            <a:endParaRPr dirty="0"/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5"/>
          </p:nvPr>
        </p:nvSpPr>
        <p:spPr>
          <a:xfrm>
            <a:off x="1942314" y="3776190"/>
            <a:ext cx="24963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AI-powered app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76" name="Google Shape;276;p32"/>
          <p:cNvSpPr txBox="1">
            <a:spLocks noGrp="1"/>
          </p:cNvSpPr>
          <p:nvPr>
            <p:ph type="title" idx="6"/>
          </p:nvPr>
        </p:nvSpPr>
        <p:spPr>
          <a:xfrm>
            <a:off x="713237" y="3125207"/>
            <a:ext cx="1080600" cy="13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7" name="Google Shape;277;p32"/>
          <p:cNvSpPr txBox="1">
            <a:spLocks noGrp="1"/>
          </p:cNvSpPr>
          <p:nvPr>
            <p:ph type="ctrTitle" idx="7"/>
          </p:nvPr>
        </p:nvSpPr>
        <p:spPr>
          <a:xfrm>
            <a:off x="4700138" y="3177537"/>
            <a:ext cx="24963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Miiskin</a:t>
            </a:r>
            <a:endParaRPr dirty="0"/>
          </a:p>
        </p:txBody>
      </p:sp>
      <p:sp>
        <p:nvSpPr>
          <p:cNvPr id="278" name="Google Shape;278;p32"/>
          <p:cNvSpPr txBox="1">
            <a:spLocks noGrp="1"/>
          </p:cNvSpPr>
          <p:nvPr>
            <p:ph type="subTitle" idx="8"/>
          </p:nvPr>
        </p:nvSpPr>
        <p:spPr>
          <a:xfrm>
            <a:off x="4700138" y="3776190"/>
            <a:ext cx="24927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Has 591 ratings, 4.4 out of 5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79" name="Google Shape;279;p32"/>
          <p:cNvSpPr txBox="1">
            <a:spLocks noGrp="1"/>
          </p:cNvSpPr>
          <p:nvPr>
            <p:ph type="title" idx="9"/>
          </p:nvPr>
        </p:nvSpPr>
        <p:spPr>
          <a:xfrm>
            <a:off x="7355399" y="3125207"/>
            <a:ext cx="1080600" cy="13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0" name="Google Shape;280;p32"/>
          <p:cNvSpPr txBox="1">
            <a:spLocks noGrp="1"/>
          </p:cNvSpPr>
          <p:nvPr>
            <p:ph type="ctrTitle" idx="13"/>
          </p:nvPr>
        </p:nvSpPr>
        <p:spPr>
          <a:xfrm>
            <a:off x="1942314" y="1478827"/>
            <a:ext cx="2496300" cy="5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Skin Vision</a:t>
            </a:r>
            <a:endParaRPr dirty="0"/>
          </a:p>
        </p:txBody>
      </p:sp>
      <p:sp>
        <p:nvSpPr>
          <p:cNvPr id="281" name="Google Shape;281;p32"/>
          <p:cNvSpPr txBox="1">
            <a:spLocks noGrp="1"/>
          </p:cNvSpPr>
          <p:nvPr>
            <p:ph type="ctrTitle" idx="14"/>
          </p:nvPr>
        </p:nvSpPr>
        <p:spPr>
          <a:xfrm>
            <a:off x="4700138" y="1478827"/>
            <a:ext cx="2492700" cy="5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Scannoma</a:t>
            </a:r>
            <a:r>
              <a:rPr lang="en-US" dirty="0"/>
              <a:t>-mole check</a:t>
            </a:r>
            <a:endParaRPr dirty="0"/>
          </a:p>
        </p:txBody>
      </p:sp>
      <p:sp>
        <p:nvSpPr>
          <p:cNvPr id="282" name="Google Shape;282;p32"/>
          <p:cNvSpPr txBox="1">
            <a:spLocks noGrp="1"/>
          </p:cNvSpPr>
          <p:nvPr>
            <p:ph type="title" idx="15"/>
          </p:nvPr>
        </p:nvSpPr>
        <p:spPr>
          <a:xfrm>
            <a:off x="2933700" y="539500"/>
            <a:ext cx="32766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 We Found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Roboto Slab Black"/>
                <a:ea typeface="Roboto Slab Black"/>
                <a:cs typeface="Roboto Slab Black"/>
                <a:sym typeface="Roboto Slab Black"/>
              </a:rPr>
              <a:t>1.Skin vision</a:t>
            </a:r>
            <a:endParaRPr dirty="0">
              <a:solidFill>
                <a:schemeClr val="dk1"/>
              </a:solidFill>
              <a:latin typeface="Roboto Slab Black"/>
              <a:ea typeface="Roboto Slab Black"/>
              <a:cs typeface="Roboto Slab Black"/>
              <a:sym typeface="Roboto Slab Black"/>
            </a:endParaRPr>
          </a:p>
        </p:txBody>
      </p:sp>
      <p:sp>
        <p:nvSpPr>
          <p:cNvPr id="218" name="Google Shape;218;p29"/>
          <p:cNvSpPr txBox="1">
            <a:spLocks noGrp="1"/>
          </p:cNvSpPr>
          <p:nvPr>
            <p:ph type="body" idx="1"/>
          </p:nvPr>
        </p:nvSpPr>
        <p:spPr>
          <a:xfrm>
            <a:off x="720000" y="1123950"/>
            <a:ext cx="7704000" cy="3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Get users’ </a:t>
            </a:r>
            <a:r>
              <a:rPr lang="en-US" sz="1600" dirty="0"/>
              <a:t> real time 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 action="ppaction://hlinksldjump"/>
              </a:rPr>
              <a:t>UV index 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by accessing their current locations and then return users’ some advice.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endParaRPr lang="en-US"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Ask users to complete a questionnaire about skin type to analyze the </a:t>
            </a:r>
            <a:r>
              <a:rPr lang="en-US" altLang="zh-C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 action="ppaction://hlinksldjump"/>
              </a:rPr>
              <a:t>sensitivity</a:t>
            </a:r>
            <a:r>
              <a:rPr lang="en-US" altLang="zh-C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5" action="ppaction://hlinksldjump"/>
              </a:rPr>
              <a:t> 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skin exposure to sun.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endParaRPr lang="en-US"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Ask users to complete an easy Yes or No questionnaire called 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6" action="ppaction://hlinksldjump"/>
              </a:rPr>
              <a:t>Risk profile 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estimate whether the user’s skin is under a high risk or not. 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endParaRPr lang="en-US"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UI and system are very similar to last year's group app.</a:t>
            </a:r>
            <a:endParaRPr lang="en-US" sz="1150" dirty="0"/>
          </a:p>
        </p:txBody>
      </p:sp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4C0F2864-5EEB-82A6-BF0E-DA0E1AE7EA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4086" y="204612"/>
            <a:ext cx="1991763" cy="10456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ED8E38-A500-0CD5-898D-6EFDAFB68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dk1"/>
                </a:solidFill>
                <a:latin typeface="Roboto Slab Black"/>
                <a:ea typeface="Roboto Slab Black"/>
                <a:cs typeface="Roboto Slab Black"/>
                <a:sym typeface="Roboto Slab Black"/>
              </a:rPr>
              <a:t>1.Skin vision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BBC0745-66B1-702D-3262-EF1E17F8C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1009871"/>
            <a:ext cx="7703999" cy="34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86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2.Skin.AI</a:t>
            </a:r>
            <a:endParaRPr dirty="0">
              <a:solidFill>
                <a:schemeClr val="dk1"/>
              </a:solidFill>
              <a:latin typeface="Roboto Slab Black"/>
              <a:ea typeface="Roboto Slab Black"/>
              <a:cs typeface="Roboto Slab Black"/>
              <a:sym typeface="Roboto Slab Black"/>
            </a:endParaRPr>
          </a:p>
        </p:txBody>
      </p:sp>
      <p:pic>
        <p:nvPicPr>
          <p:cNvPr id="4" name="图片 3" descr="图形用户界面, 应用程序&#10;&#10;描述已自动生成">
            <a:extLst>
              <a:ext uri="{FF2B5EF4-FFF2-40B4-BE49-F238E27FC236}">
                <a16:creationId xmlns:a16="http://schemas.microsoft.com/office/drawing/2014/main" id="{D5550E06-0FE5-7EF8-5E06-EC8722B3B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123950"/>
            <a:ext cx="2714484" cy="241922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8C696F7-7463-D57A-14DB-1E463E3105EA}"/>
              </a:ext>
            </a:extLst>
          </p:cNvPr>
          <p:cNvSpPr txBox="1"/>
          <p:nvPr/>
        </p:nvSpPr>
        <p:spPr>
          <a:xfrm>
            <a:off x="4436198" y="1124950"/>
            <a:ext cx="418270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a) Get an </a:t>
            </a:r>
            <a:r>
              <a:rPr kumimoji="1" lang="en-US" altLang="zh-CN" dirty="0">
                <a:hlinkClick r:id="rId4" action="ppaction://hlinksldjump"/>
              </a:rPr>
              <a:t>instant result</a:t>
            </a:r>
            <a:r>
              <a:rPr kumimoji="1" lang="en-US" altLang="zh-CN" dirty="0"/>
              <a:t>(risk assessment, probable diagnosis,…) when users submit their images based on its databases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b) Has a </a:t>
            </a:r>
            <a:r>
              <a:rPr kumimoji="1" lang="en-US" altLang="zh-CN" dirty="0">
                <a:hlinkClick r:id="rId5" action="ppaction://hlinksldjump"/>
              </a:rPr>
              <a:t>loop</a:t>
            </a:r>
            <a:r>
              <a:rPr kumimoji="1" lang="en-US" altLang="zh-CN" dirty="0"/>
              <a:t> to track statistics including numbers of photos uploaded, scheduled visit to a doctor and immediate consultation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1626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3.scanoma-mole check</a:t>
            </a:r>
            <a:endParaRPr dirty="0">
              <a:solidFill>
                <a:schemeClr val="dk1"/>
              </a:solidFill>
              <a:latin typeface="Roboto Slab Black"/>
              <a:ea typeface="Roboto Slab Black"/>
              <a:cs typeface="Roboto Slab Black"/>
              <a:sym typeface="Roboto Slab Black"/>
            </a:endParaRPr>
          </a:p>
        </p:txBody>
      </p:sp>
      <p:sp>
        <p:nvSpPr>
          <p:cNvPr id="218" name="Google Shape;218;p29"/>
          <p:cNvSpPr txBox="1">
            <a:spLocks noGrp="1"/>
          </p:cNvSpPr>
          <p:nvPr>
            <p:ph type="body" idx="1"/>
          </p:nvPr>
        </p:nvSpPr>
        <p:spPr>
          <a:xfrm>
            <a:off x="720000" y="1123950"/>
            <a:ext cx="7704000" cy="3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Provide numbers of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 action="ppaction://hlinksldjump"/>
              </a:rPr>
              <a:t>new cases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users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Introduce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 action="ppaction://hlinksldjump"/>
              </a:rPr>
              <a:t>types of skin cancer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with pictures for users to do a self-diagnostic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 action="ppaction://hlinksldjump"/>
              </a:rPr>
              <a:t>Organize the submitted photos and keep them as a history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endParaRPr lang="en-US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None/>
            </a:pP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endParaRPr lang="en-US" dirty="0"/>
          </a:p>
        </p:txBody>
      </p:sp>
      <p:pic>
        <p:nvPicPr>
          <p:cNvPr id="4" name="图片 3" descr="徽标, 公司名称&#10;&#10;描述已自动生成">
            <a:extLst>
              <a:ext uri="{FF2B5EF4-FFF2-40B4-BE49-F238E27FC236}">
                <a16:creationId xmlns:a16="http://schemas.microsoft.com/office/drawing/2014/main" id="{C5F0A40E-B1C0-A00C-90DE-E57C6741E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5237" y="499102"/>
            <a:ext cx="22987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221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4.Miiskin</a:t>
            </a:r>
            <a:endParaRPr dirty="0">
              <a:solidFill>
                <a:schemeClr val="dk1"/>
              </a:solidFill>
              <a:latin typeface="Roboto Slab Black"/>
              <a:ea typeface="Roboto Slab Black"/>
              <a:cs typeface="Roboto Slab Black"/>
              <a:sym typeface="Roboto Slab Black"/>
            </a:endParaRPr>
          </a:p>
        </p:txBody>
      </p:sp>
      <p:sp>
        <p:nvSpPr>
          <p:cNvPr id="218" name="Google Shape;218;p29"/>
          <p:cNvSpPr txBox="1">
            <a:spLocks noGrp="1"/>
          </p:cNvSpPr>
          <p:nvPr>
            <p:ph type="body" idx="1"/>
          </p:nvPr>
        </p:nvSpPr>
        <p:spPr>
          <a:xfrm>
            <a:off x="720000" y="1665838"/>
            <a:ext cx="7704000" cy="29429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Provide users with a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 action="ppaction://hlinksldjump"/>
              </a:rPr>
              <a:t>reminder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to change their time of taking photos of moles and skincare dates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Allow users to export their photos and directly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 action="ppaction://hlinksldjump"/>
              </a:rPr>
              <a:t>email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to the doctor  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图片 4" descr="图片包含 图形用户界面&#10;&#10;描述已自动生成">
            <a:extLst>
              <a:ext uri="{FF2B5EF4-FFF2-40B4-BE49-F238E27FC236}">
                <a16:creationId xmlns:a16="http://schemas.microsoft.com/office/drawing/2014/main" id="{6428A3A7-0473-299B-D93A-25681CB6F8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1017" y="72469"/>
            <a:ext cx="1474583" cy="147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347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14812" y="488886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SkinVision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2C65F897-A19C-4370-A0EC-47F721F28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7889" y="196880"/>
            <a:ext cx="1991763" cy="1045675"/>
          </a:xfrm>
          <a:prstGeom prst="rect">
            <a:avLst/>
          </a:prstGeom>
        </p:spPr>
      </p:pic>
      <p:pic>
        <p:nvPicPr>
          <p:cNvPr id="4" name="RPReplay_Final1665860994.MP4">
            <a:hlinkClick r:id="" action="ppaction://media"/>
            <a:extLst>
              <a:ext uri="{FF2B5EF4-FFF2-40B4-BE49-F238E27FC236}">
                <a16:creationId xmlns:a16="http://schemas.microsoft.com/office/drawing/2014/main" id="{F67CF307-C159-555C-5A74-18C0963C97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0899" y="950551"/>
            <a:ext cx="1904523" cy="3617535"/>
          </a:xfrm>
          <a:prstGeom prst="rect">
            <a:avLst/>
          </a:prstGeom>
        </p:spPr>
      </p:pic>
      <p:pic>
        <p:nvPicPr>
          <p:cNvPr id="5" name="图片 4" descr="图形用户界面, 文本&#10;&#10;描述已自动生成">
            <a:extLst>
              <a:ext uri="{FF2B5EF4-FFF2-40B4-BE49-F238E27FC236}">
                <a16:creationId xmlns:a16="http://schemas.microsoft.com/office/drawing/2014/main" id="{44DB90E1-62B5-5CF7-3FA8-C55BBED702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9638" y="963782"/>
            <a:ext cx="1659804" cy="35910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DD7E9B8-7549-4A0D-9572-E338D1B33A63}"/>
              </a:ext>
            </a:extLst>
          </p:cNvPr>
          <p:cNvSpPr txBox="1"/>
          <p:nvPr/>
        </p:nvSpPr>
        <p:spPr>
          <a:xfrm>
            <a:off x="7383101" y="4260309"/>
            <a:ext cx="14123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7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6825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arket Research Report for Business by Slidesgo">
  <a:themeElements>
    <a:clrScheme name="Simple Light">
      <a:dk1>
        <a:srgbClr val="000000"/>
      </a:dk1>
      <a:lt1>
        <a:srgbClr val="FFFFFF"/>
      </a:lt1>
      <a:dk2>
        <a:srgbClr val="7F7DEB"/>
      </a:dk2>
      <a:lt2>
        <a:srgbClr val="D4F2EC"/>
      </a:lt2>
      <a:accent1>
        <a:srgbClr val="7F7DEB"/>
      </a:accent1>
      <a:accent2>
        <a:srgbClr val="212121"/>
      </a:accent2>
      <a:accent3>
        <a:srgbClr val="7F7DEB"/>
      </a:accent3>
      <a:accent4>
        <a:srgbClr val="D4F2EC"/>
      </a:accent4>
      <a:accent5>
        <a:srgbClr val="D4F2EC"/>
      </a:accent5>
      <a:accent6>
        <a:srgbClr val="7F7DE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B39E005FB3DB4B937A4682EDEC6D63" ma:contentTypeVersion="5" ma:contentTypeDescription="Create a new document." ma:contentTypeScope="" ma:versionID="a81f509fe5844d2a3c4b87e3858b4445">
  <xsd:schema xmlns:xsd="http://www.w3.org/2001/XMLSchema" xmlns:xs="http://www.w3.org/2001/XMLSchema" xmlns:p="http://schemas.microsoft.com/office/2006/metadata/properties" xmlns:ns3="b814d715-4000-4fd4-a66b-fb73f17ba3aa" xmlns:ns4="57cfda69-8cdd-435b-bf73-78b681ad59c7" targetNamespace="http://schemas.microsoft.com/office/2006/metadata/properties" ma:root="true" ma:fieldsID="c5d2fac8a31a9c747998ae9e21649226" ns3:_="" ns4:_="">
    <xsd:import namespace="b814d715-4000-4fd4-a66b-fb73f17ba3aa"/>
    <xsd:import namespace="57cfda69-8cdd-435b-bf73-78b681ad59c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14d715-4000-4fd4-a66b-fb73f17ba3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cfda69-8cdd-435b-bf73-78b681ad59c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6E1F082-3640-4CF7-B3B0-8E6ADEF6F8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14d715-4000-4fd4-a66b-fb73f17ba3aa"/>
    <ds:schemaRef ds:uri="57cfda69-8cdd-435b-bf73-78b681ad59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BA05401-26FD-448C-995D-7CDCB899E7BB}">
  <ds:schemaRefs>
    <ds:schemaRef ds:uri="http://purl.org/dc/terms/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57cfda69-8cdd-435b-bf73-78b681ad59c7"/>
    <ds:schemaRef ds:uri="b814d715-4000-4fd4-a66b-fb73f17ba3aa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0A121F8-FA75-49C3-9534-43E9AD67CB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2875</TotalTime>
  <Words>341</Words>
  <Application>Microsoft Office PowerPoint</Application>
  <PresentationFormat>On-screen Show (16:9)</PresentationFormat>
  <Paragraphs>70</Paragraphs>
  <Slides>18</Slides>
  <Notes>7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Roboto Slab Black</vt:lpstr>
      <vt:lpstr>Prompt Black</vt:lpstr>
      <vt:lpstr>Arial</vt:lpstr>
      <vt:lpstr>Roboto Black</vt:lpstr>
      <vt:lpstr>Roboto</vt:lpstr>
      <vt:lpstr>Roboto Slab SemiBold</vt:lpstr>
      <vt:lpstr>Abadi</vt:lpstr>
      <vt:lpstr>Market Research Report for Business by Slidesgo</vt:lpstr>
      <vt:lpstr>Market Research Report for  Skin Cancer Treatment APP</vt:lpstr>
      <vt:lpstr>Meeting objectives</vt:lpstr>
      <vt:lpstr>01</vt:lpstr>
      <vt:lpstr>1.Skin vision</vt:lpstr>
      <vt:lpstr>1.Skin vision</vt:lpstr>
      <vt:lpstr>2.Skin.AI</vt:lpstr>
      <vt:lpstr>3.scanoma-mole check</vt:lpstr>
      <vt:lpstr>4.Miiskin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3.scanoma-mole check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 Research Report for  Skin Cancer Treatment APP</dc:title>
  <dc:creator>82104</dc:creator>
  <cp:lastModifiedBy>Philip Mortimer</cp:lastModifiedBy>
  <cp:revision>6</cp:revision>
  <dcterms:modified xsi:type="dcterms:W3CDTF">2022-10-20T14:29:37Z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0x0101002AB39E005FB3DB4B937A4682EDEC6D63</vt:lpwstr>
  </property>
</Properties>
</file>